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8BE3-A3DF-41EF-85B8-83B704F51C8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D90F9-1F96-48D8-BC61-F5B961E67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48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D5D3F54-C170-4923-BAEE-8BCBB3FBB974}" type="datetime1">
              <a:rPr lang="en-US"/>
              <a:pPr/>
              <a:t>7/12/2015</a:t>
            </a:fld>
            <a:endParaRPr lang="en-US" noProof="1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A8268-6ECE-4A02-BD63-2051E8AA67B5}" type="slidenum">
              <a:rPr/>
              <a:pPr/>
              <a:t>2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48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0AD82AE-D048-49DE-8426-BE5734DE7D28}" type="datetime1">
              <a:rPr lang="en-US"/>
              <a:pPr/>
              <a:t>7/12/2015</a:t>
            </a:fld>
            <a:endParaRPr lang="en-US" noProof="1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5B072-104A-441A-ACF4-3EB1BD19ED30}" type="slidenum">
              <a:rPr/>
              <a:pPr/>
              <a:t>11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6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E72F83-1650-4D8F-860B-C1B25622F951}" type="datetime1">
              <a:rPr lang="en-US"/>
              <a:pPr/>
              <a:t>7/12/2015</a:t>
            </a:fld>
            <a:endParaRPr lang="en-US" noProof="1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0BA9C-80D4-49A8-BE01-FCD19FB10F52}" type="slidenum">
              <a:rPr/>
              <a:pPr/>
              <a:t>3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54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99AB87C-E07E-40C2-A63D-6CDFB4036100}" type="datetime1">
              <a:rPr lang="en-US"/>
              <a:pPr/>
              <a:t>7/12/2015</a:t>
            </a:fld>
            <a:endParaRPr lang="en-US" noProof="1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2A541-0D81-4F0B-A9D2-C409EEB6C875}" type="slidenum">
              <a:rPr/>
              <a:pPr/>
              <a:t>4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8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E511CC0-386A-4252-AFE4-3DC2FA3BF1D4}" type="datetime1">
              <a:rPr lang="en-US"/>
              <a:pPr/>
              <a:t>7/12/2015</a:t>
            </a:fld>
            <a:endParaRPr lang="en-US" noProof="1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8E926-ECB5-4DBD-ABD4-A192E383D822}" type="slidenum">
              <a:rPr/>
              <a:pPr/>
              <a:t>5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6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708A529-1130-4FDE-9AB7-D2C77058093F}" type="datetime1">
              <a:rPr lang="en-US"/>
              <a:pPr/>
              <a:t>7/12/2015</a:t>
            </a:fld>
            <a:endParaRPr lang="en-US" noProof="1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E269E-7F7A-460D-B18E-85B1FD5FE3AD}" type="slidenum">
              <a:rPr/>
              <a:pPr/>
              <a:t>6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25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415D8D1-7D8F-4B83-8A4A-3F040CBEA63E}" type="datetime1">
              <a:rPr lang="en-US"/>
              <a:pPr/>
              <a:t>7/12/2015</a:t>
            </a:fld>
            <a:endParaRPr lang="en-US" noProof="1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D6E74-3005-4AB9-B6DE-3464D25041AE}" type="slidenum">
              <a:rPr/>
              <a:pPr/>
              <a:t>7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86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B598D00-B5BE-4F0C-904A-94E2DECDEF60}" type="datetime1">
              <a:rPr lang="en-US"/>
              <a:pPr/>
              <a:t>7/12/2015</a:t>
            </a:fld>
            <a:endParaRPr lang="en-US" noProof="1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D0A2F-40C9-42FD-B04F-ABFF9F271B98}" type="slidenum">
              <a:rPr/>
              <a:pPr/>
              <a:t>8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10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0FA7D5B-7FDF-4AF6-B7E0-8A3BAB23AD71}" type="datetime1">
              <a:rPr lang="en-US"/>
              <a:pPr/>
              <a:t>7/12/2015</a:t>
            </a:fld>
            <a:endParaRPr lang="en-US" noProof="1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44483-0144-48A3-BCB3-28597C47E41C}" type="slidenum">
              <a:rPr/>
              <a:pPr/>
              <a:t>9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49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DD82E52-B25E-46EE-8170-FB4CBD7AD9B5}" type="datetime1">
              <a:rPr lang="en-US"/>
              <a:pPr/>
              <a:t>7/12/2015</a:t>
            </a:fld>
            <a:endParaRPr lang="en-US" noProof="1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A79DC-BE02-47DC-9005-EA2407438EDF}" type="slidenum">
              <a:rPr/>
              <a:pPr/>
              <a:t>10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31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9D8C-AF65-4E93-BBBE-10F3E36BF46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9344-B51F-43BD-89EC-5B1CD60C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8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9D8C-AF65-4E93-BBBE-10F3E36BF46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9344-B51F-43BD-89EC-5B1CD60C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7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9D8C-AF65-4E93-BBBE-10F3E36BF46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9344-B51F-43BD-89EC-5B1CD60C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5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9D8C-AF65-4E93-BBBE-10F3E36BF46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9344-B51F-43BD-89EC-5B1CD60C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1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9D8C-AF65-4E93-BBBE-10F3E36BF46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9344-B51F-43BD-89EC-5B1CD60C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2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9D8C-AF65-4E93-BBBE-10F3E36BF46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9344-B51F-43BD-89EC-5B1CD60C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9D8C-AF65-4E93-BBBE-10F3E36BF46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9344-B51F-43BD-89EC-5B1CD60C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2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9D8C-AF65-4E93-BBBE-10F3E36BF46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9344-B51F-43BD-89EC-5B1CD60C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0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9D8C-AF65-4E93-BBBE-10F3E36BF46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9344-B51F-43BD-89EC-5B1CD60C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7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9D8C-AF65-4E93-BBBE-10F3E36BF46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9344-B51F-43BD-89EC-5B1CD60C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9D8C-AF65-4E93-BBBE-10F3E36BF46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9344-B51F-43BD-89EC-5B1CD60C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2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59D8C-AF65-4E93-BBBE-10F3E36BF46F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49344-B51F-43BD-89EC-5B1CD60C9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100" dirty="0" smtClean="0">
                <a:latin typeface="Times New Roman" pitchFamily="18" charset="0"/>
              </a:rPr>
              <a:t>The Present Perfect Indicative</a:t>
            </a:r>
            <a:r>
              <a:rPr lang="en-US" dirty="0" smtClean="0">
                <a:latin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(El </a:t>
            </a:r>
            <a:r>
              <a:rPr lang="en-US" dirty="0" err="1" smtClean="0">
                <a:latin typeface="Times New Roman" pitchFamily="18" charset="0"/>
              </a:rPr>
              <a:t>presente</a:t>
            </a:r>
            <a:r>
              <a:rPr lang="en-US" dirty="0" smtClean="0">
                <a:latin typeface="Times New Roman" pitchFamily="18" charset="0"/>
              </a:rPr>
              <a:t> perfecto de </a:t>
            </a:r>
            <a:r>
              <a:rPr lang="en-US" dirty="0" err="1" smtClean="0">
                <a:latin typeface="Times New Roman" pitchFamily="18" charset="0"/>
              </a:rPr>
              <a:t>indicativo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68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1534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verb </a:t>
            </a:r>
            <a:r>
              <a:rPr lang="en-US" b="1">
                <a:latin typeface="Times New Roman" pitchFamily="18" charset="0"/>
              </a:rPr>
              <a:t>estar</a:t>
            </a:r>
            <a:r>
              <a:rPr lang="en-US">
                <a:latin typeface="Times New Roman" pitchFamily="18" charset="0"/>
              </a:rPr>
              <a:t> may be used with the past participle to describe a state or condition resulting from a previous action.  When used with </a:t>
            </a:r>
            <a:r>
              <a:rPr lang="en-US" b="1">
                <a:latin typeface="Times New Roman" pitchFamily="18" charset="0"/>
              </a:rPr>
              <a:t>estar</a:t>
            </a:r>
            <a:r>
              <a:rPr lang="en-US">
                <a:latin typeface="Times New Roman" pitchFamily="18" charset="0"/>
              </a:rPr>
              <a:t>, the past participle is an adjective and agrees in number and gender with the noun it modifies.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990600" y="3200400"/>
            <a:ext cx="548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El libr</a:t>
            </a:r>
            <a:r>
              <a:rPr lang="en-US" sz="3600" u="sng">
                <a:latin typeface="Comic Sans MS" pitchFamily="66" charset="0"/>
              </a:rPr>
              <a:t>o</a:t>
            </a:r>
            <a:r>
              <a:rPr lang="en-US" sz="3600">
                <a:latin typeface="Comic Sans MS" pitchFamily="66" charset="0"/>
              </a:rPr>
              <a:t> está cerrad</a:t>
            </a:r>
            <a:r>
              <a:rPr lang="en-US" sz="3600" u="sng">
                <a:latin typeface="Comic Sans MS" pitchFamily="66" charset="0"/>
              </a:rPr>
              <a:t>o</a:t>
            </a:r>
            <a:r>
              <a:rPr lang="en-US" sz="3600">
                <a:latin typeface="Comic Sans MS" pitchFamily="66" charset="0"/>
              </a:rPr>
              <a:t>.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990600" y="3962400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La puert</a:t>
            </a:r>
            <a:r>
              <a:rPr lang="en-US" sz="3600" u="sng">
                <a:latin typeface="Comic Sans MS" pitchFamily="66" charset="0"/>
              </a:rPr>
              <a:t>a</a:t>
            </a:r>
            <a:r>
              <a:rPr lang="en-US" sz="3600">
                <a:latin typeface="Comic Sans MS" pitchFamily="66" charset="0"/>
              </a:rPr>
              <a:t> está cerrad</a:t>
            </a:r>
            <a:r>
              <a:rPr lang="en-US" sz="3600" u="sng">
                <a:latin typeface="Comic Sans MS" pitchFamily="66" charset="0"/>
              </a:rPr>
              <a:t>a</a:t>
            </a:r>
            <a:r>
              <a:rPr lang="en-US" sz="3600">
                <a:latin typeface="Comic Sans MS" pitchFamily="66" charset="0"/>
              </a:rPr>
              <a:t>.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990600" y="4724400"/>
            <a:ext cx="754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Los escritori</a:t>
            </a:r>
            <a:r>
              <a:rPr lang="en-US" sz="3600" u="sng">
                <a:latin typeface="Comic Sans MS" pitchFamily="66" charset="0"/>
              </a:rPr>
              <a:t>os</a:t>
            </a:r>
            <a:r>
              <a:rPr lang="en-US" sz="3600">
                <a:latin typeface="Comic Sans MS" pitchFamily="66" charset="0"/>
              </a:rPr>
              <a:t> están vendid</a:t>
            </a:r>
            <a:r>
              <a:rPr lang="en-US" sz="3600" u="sng">
                <a:latin typeface="Comic Sans MS" pitchFamily="66" charset="0"/>
              </a:rPr>
              <a:t>os</a:t>
            </a:r>
            <a:r>
              <a:rPr lang="en-US" sz="3600">
                <a:latin typeface="Comic Sans MS" pitchFamily="66" charset="0"/>
              </a:rPr>
              <a:t>.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990600" y="5486400"/>
            <a:ext cx="762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Las computador</a:t>
            </a:r>
            <a:r>
              <a:rPr lang="en-US" sz="3600" u="sng">
                <a:latin typeface="Comic Sans MS" pitchFamily="66" charset="0"/>
              </a:rPr>
              <a:t>as</a:t>
            </a:r>
            <a:r>
              <a:rPr lang="en-US" sz="3600">
                <a:latin typeface="Comic Sans MS" pitchFamily="66" charset="0"/>
              </a:rPr>
              <a:t> están vendid</a:t>
            </a:r>
            <a:r>
              <a:rPr lang="en-US" sz="3600" u="sng">
                <a:latin typeface="Comic Sans MS" pitchFamily="66" charset="0"/>
              </a:rPr>
              <a:t>as</a:t>
            </a:r>
            <a:r>
              <a:rPr lang="en-US" sz="3600">
                <a:latin typeface="Comic Sans MS" pitchFamily="66" charset="0"/>
              </a:rPr>
              <a:t>.</a:t>
            </a: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257175" y="3048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The past participle used as an adjective</a:t>
            </a:r>
            <a:endParaRPr lang="en-US" sz="4000" i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07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/>
      <p:bldP spid="141316" grpId="0"/>
      <p:bldP spid="141317" grpId="0"/>
      <p:bldP spid="141318" grpId="0"/>
      <p:bldP spid="1413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1485900" y="2133600"/>
            <a:ext cx="6172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>
                <a:latin typeface="Times New Roman" pitchFamily="18" charset="0"/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5396844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latin typeface="Times New Roman" pitchFamily="18" charset="0"/>
              </a:rPr>
              <a:t>The past participle used as a verb</a:t>
            </a:r>
            <a:endParaRPr lang="en-US" sz="4400" i="1">
              <a:latin typeface="Times New Roman" pitchFamily="18" charset="0"/>
            </a:endParaRP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3820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 present perfect in English and Spanish is considered a compound tense because its forms require two verbs.</a:t>
            </a:r>
          </a:p>
        </p:txBody>
      </p:sp>
      <p:sp>
        <p:nvSpPr>
          <p:cNvPr id="137257" name="AutoShape 41"/>
          <p:cNvSpPr>
            <a:spLocks noChangeArrowheads="1"/>
          </p:cNvSpPr>
          <p:nvPr/>
        </p:nvSpPr>
        <p:spPr bwMode="auto">
          <a:xfrm>
            <a:off x="130175" y="2944813"/>
            <a:ext cx="8897938" cy="3295650"/>
          </a:xfrm>
          <a:prstGeom prst="roundRect">
            <a:avLst>
              <a:gd name="adj" fmla="val 16667"/>
            </a:avLst>
          </a:prstGeom>
          <a:solidFill>
            <a:srgbClr val="99CCFF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/>
          <a:p>
            <a:endParaRPr lang="en-US"/>
          </a:p>
        </p:txBody>
      </p:sp>
      <p:grpSp>
        <p:nvGrpSpPr>
          <p:cNvPr id="137258" name="Group 42"/>
          <p:cNvGrpSpPr>
            <a:grpSpLocks/>
          </p:cNvGrpSpPr>
          <p:nvPr/>
        </p:nvGrpSpPr>
        <p:grpSpPr bwMode="auto">
          <a:xfrm>
            <a:off x="117475" y="2819400"/>
            <a:ext cx="8936038" cy="579438"/>
            <a:chOff x="144" y="1308"/>
            <a:chExt cx="5472" cy="420"/>
          </a:xfrm>
        </p:grpSpPr>
        <p:sp>
          <p:nvSpPr>
            <p:cNvPr id="137259" name="AutoShape 43"/>
            <p:cNvSpPr>
              <a:spLocks/>
            </p:cNvSpPr>
            <p:nvPr/>
          </p:nvSpPr>
          <p:spPr bwMode="auto">
            <a:xfrm rot="16200000">
              <a:off x="2670" y="-1218"/>
              <a:ext cx="420" cy="5472"/>
            </a:xfrm>
            <a:prstGeom prst="rightBracket">
              <a:avLst>
                <a:gd name="adj" fmla="val 108571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 anchor="ctr"/>
            <a:lstStyle/>
            <a:p>
              <a:endParaRPr lang="en-US"/>
            </a:p>
          </p:txBody>
        </p:sp>
        <p:sp>
          <p:nvSpPr>
            <p:cNvPr id="137260" name="Line 44"/>
            <p:cNvSpPr>
              <a:spLocks noChangeShapeType="1"/>
            </p:cNvSpPr>
            <p:nvPr/>
          </p:nvSpPr>
          <p:spPr bwMode="auto">
            <a:xfrm>
              <a:off x="144" y="1728"/>
              <a:ext cx="547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endParaRPr lang="en-US"/>
            </a:p>
          </p:txBody>
        </p:sp>
      </p:grpSp>
      <p:grpSp>
        <p:nvGrpSpPr>
          <p:cNvPr id="137261" name="Group 45"/>
          <p:cNvGrpSpPr>
            <a:grpSpLocks/>
          </p:cNvGrpSpPr>
          <p:nvPr/>
        </p:nvGrpSpPr>
        <p:grpSpPr bwMode="auto">
          <a:xfrm>
            <a:off x="142875" y="2941638"/>
            <a:ext cx="8878888" cy="477837"/>
            <a:chOff x="144" y="1308"/>
            <a:chExt cx="5472" cy="420"/>
          </a:xfrm>
        </p:grpSpPr>
        <p:sp>
          <p:nvSpPr>
            <p:cNvPr id="137262" name="AutoShape 46"/>
            <p:cNvSpPr>
              <a:spLocks/>
            </p:cNvSpPr>
            <p:nvPr/>
          </p:nvSpPr>
          <p:spPr bwMode="auto">
            <a:xfrm rot="16200000">
              <a:off x="2670" y="-1218"/>
              <a:ext cx="420" cy="5472"/>
            </a:xfrm>
            <a:prstGeom prst="rightBracket">
              <a:avLst>
                <a:gd name="adj" fmla="val 108571"/>
              </a:avLst>
            </a:prstGeom>
            <a:solidFill>
              <a:srgbClr val="99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 anchor="ctr"/>
            <a:lstStyle/>
            <a:p>
              <a:endParaRPr lang="en-US"/>
            </a:p>
          </p:txBody>
        </p:sp>
        <p:sp>
          <p:nvSpPr>
            <p:cNvPr id="137263" name="Line 47"/>
            <p:cNvSpPr>
              <a:spLocks noChangeShapeType="1"/>
            </p:cNvSpPr>
            <p:nvPr/>
          </p:nvSpPr>
          <p:spPr bwMode="auto">
            <a:xfrm>
              <a:off x="144" y="1728"/>
              <a:ext cx="547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endParaRPr lang="en-US"/>
            </a:p>
          </p:txBody>
        </p:sp>
      </p:grpSp>
      <p:sp>
        <p:nvSpPr>
          <p:cNvPr id="137264" name="Text Box 48"/>
          <p:cNvSpPr txBox="1">
            <a:spLocks noChangeArrowheads="1"/>
          </p:cNvSpPr>
          <p:nvPr/>
        </p:nvSpPr>
        <p:spPr bwMode="auto">
          <a:xfrm>
            <a:off x="6153150" y="3017838"/>
            <a:ext cx="914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</a:rPr>
              <a:t>haber</a:t>
            </a:r>
          </a:p>
        </p:txBody>
      </p:sp>
      <p:sp>
        <p:nvSpPr>
          <p:cNvPr id="137265" name="Text Box 49"/>
          <p:cNvSpPr txBox="1">
            <a:spLocks noChangeArrowheads="1"/>
          </p:cNvSpPr>
          <p:nvPr/>
        </p:nvSpPr>
        <p:spPr bwMode="auto">
          <a:xfrm>
            <a:off x="657225" y="3017838"/>
            <a:ext cx="10953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200" i="1">
                <a:solidFill>
                  <a:schemeClr val="bg1"/>
                </a:solidFill>
              </a:rPr>
              <a:t>to have</a:t>
            </a:r>
          </a:p>
        </p:txBody>
      </p:sp>
      <p:sp>
        <p:nvSpPr>
          <p:cNvPr id="137266" name="Text Box 50"/>
          <p:cNvSpPr txBox="1">
            <a:spLocks noChangeArrowheads="1"/>
          </p:cNvSpPr>
          <p:nvPr/>
        </p:nvSpPr>
        <p:spPr bwMode="auto">
          <a:xfrm>
            <a:off x="4876800" y="3413125"/>
            <a:ext cx="12954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600">
                <a:solidFill>
                  <a:srgbClr val="080808"/>
                </a:solidFill>
                <a:latin typeface="Times New Roman" pitchFamily="18" charset="0"/>
              </a:rPr>
              <a:t>yo</a:t>
            </a:r>
          </a:p>
        </p:txBody>
      </p:sp>
      <p:sp>
        <p:nvSpPr>
          <p:cNvPr id="137267" name="Text Box 51"/>
          <p:cNvSpPr txBox="1">
            <a:spLocks noChangeArrowheads="1"/>
          </p:cNvSpPr>
          <p:nvPr/>
        </p:nvSpPr>
        <p:spPr bwMode="auto">
          <a:xfrm>
            <a:off x="4876800" y="3829050"/>
            <a:ext cx="12954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600">
                <a:solidFill>
                  <a:srgbClr val="080808"/>
                </a:solidFill>
                <a:latin typeface="Times New Roman" pitchFamily="18" charset="0"/>
              </a:rPr>
              <a:t>tú</a:t>
            </a:r>
          </a:p>
        </p:txBody>
      </p:sp>
      <p:sp>
        <p:nvSpPr>
          <p:cNvPr id="137268" name="Text Box 52"/>
          <p:cNvSpPr txBox="1">
            <a:spLocks noChangeArrowheads="1"/>
          </p:cNvSpPr>
          <p:nvPr/>
        </p:nvSpPr>
        <p:spPr bwMode="auto">
          <a:xfrm>
            <a:off x="4114800" y="4257675"/>
            <a:ext cx="20574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600">
                <a:solidFill>
                  <a:srgbClr val="080808"/>
                </a:solidFill>
                <a:latin typeface="Times New Roman" pitchFamily="18" charset="0"/>
              </a:rPr>
              <a:t>él, ella, Ud.</a:t>
            </a:r>
          </a:p>
        </p:txBody>
      </p:sp>
      <p:sp>
        <p:nvSpPr>
          <p:cNvPr id="137269" name="Text Box 53"/>
          <p:cNvSpPr txBox="1">
            <a:spLocks noChangeArrowheads="1"/>
          </p:cNvSpPr>
          <p:nvPr/>
        </p:nvSpPr>
        <p:spPr bwMode="auto">
          <a:xfrm>
            <a:off x="4094163" y="4686300"/>
            <a:ext cx="2078037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600">
                <a:solidFill>
                  <a:srgbClr val="080808"/>
                </a:solidFill>
                <a:latin typeface="Times New Roman" pitchFamily="18" charset="0"/>
              </a:rPr>
              <a:t>nosotros/as</a:t>
            </a:r>
          </a:p>
        </p:txBody>
      </p:sp>
      <p:sp>
        <p:nvSpPr>
          <p:cNvPr id="137270" name="Text Box 54"/>
          <p:cNvSpPr txBox="1">
            <a:spLocks noChangeArrowheads="1"/>
          </p:cNvSpPr>
          <p:nvPr/>
        </p:nvSpPr>
        <p:spPr bwMode="auto">
          <a:xfrm>
            <a:off x="4038600" y="5114925"/>
            <a:ext cx="21336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600">
                <a:solidFill>
                  <a:srgbClr val="080808"/>
                </a:solidFill>
                <a:latin typeface="Times New Roman" pitchFamily="18" charset="0"/>
              </a:rPr>
              <a:t>vosotros/as</a:t>
            </a:r>
          </a:p>
        </p:txBody>
      </p:sp>
      <p:sp>
        <p:nvSpPr>
          <p:cNvPr id="137271" name="Text Box 55"/>
          <p:cNvSpPr txBox="1">
            <a:spLocks noChangeArrowheads="1"/>
          </p:cNvSpPr>
          <p:nvPr/>
        </p:nvSpPr>
        <p:spPr bwMode="auto">
          <a:xfrm>
            <a:off x="4038600" y="5543550"/>
            <a:ext cx="21336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sz="2600">
                <a:solidFill>
                  <a:srgbClr val="080808"/>
                </a:solidFill>
                <a:latin typeface="Times New Roman" pitchFamily="18" charset="0"/>
              </a:rPr>
              <a:t>ellos/as, Uds.</a:t>
            </a:r>
          </a:p>
        </p:txBody>
      </p:sp>
      <p:sp>
        <p:nvSpPr>
          <p:cNvPr id="137272" name="Text Box 56"/>
          <p:cNvSpPr txBox="1">
            <a:spLocks noChangeArrowheads="1"/>
          </p:cNvSpPr>
          <p:nvPr/>
        </p:nvSpPr>
        <p:spPr bwMode="auto">
          <a:xfrm>
            <a:off x="6248400" y="3408363"/>
            <a:ext cx="838200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>
                <a:solidFill>
                  <a:srgbClr val="080808"/>
                </a:solidFill>
                <a:latin typeface="Times New Roman" pitchFamily="18" charset="0"/>
              </a:rPr>
              <a:t>he</a:t>
            </a:r>
          </a:p>
        </p:txBody>
      </p:sp>
      <p:sp>
        <p:nvSpPr>
          <p:cNvPr id="137273" name="Text Box 57"/>
          <p:cNvSpPr txBox="1">
            <a:spLocks noChangeArrowheads="1"/>
          </p:cNvSpPr>
          <p:nvPr/>
        </p:nvSpPr>
        <p:spPr bwMode="auto">
          <a:xfrm>
            <a:off x="6248400" y="3838575"/>
            <a:ext cx="1036638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>
                <a:solidFill>
                  <a:srgbClr val="080808"/>
                </a:solidFill>
                <a:latin typeface="Times New Roman" pitchFamily="18" charset="0"/>
              </a:rPr>
              <a:t>has</a:t>
            </a:r>
          </a:p>
        </p:txBody>
      </p:sp>
      <p:sp>
        <p:nvSpPr>
          <p:cNvPr id="137274" name="Text Box 58"/>
          <p:cNvSpPr txBox="1">
            <a:spLocks noChangeArrowheads="1"/>
          </p:cNvSpPr>
          <p:nvPr/>
        </p:nvSpPr>
        <p:spPr bwMode="auto">
          <a:xfrm>
            <a:off x="6248400" y="4252913"/>
            <a:ext cx="984250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>
                <a:solidFill>
                  <a:srgbClr val="080808"/>
                </a:solidFill>
                <a:latin typeface="Times New Roman" pitchFamily="18" charset="0"/>
              </a:rPr>
              <a:t>ha</a:t>
            </a:r>
          </a:p>
        </p:txBody>
      </p:sp>
      <p:sp>
        <p:nvSpPr>
          <p:cNvPr id="137275" name="Text Box 59"/>
          <p:cNvSpPr txBox="1">
            <a:spLocks noChangeArrowheads="1"/>
          </p:cNvSpPr>
          <p:nvPr/>
        </p:nvSpPr>
        <p:spPr bwMode="auto">
          <a:xfrm>
            <a:off x="6248400" y="4695825"/>
            <a:ext cx="12954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>
                <a:solidFill>
                  <a:srgbClr val="080808"/>
                </a:solidFill>
                <a:latin typeface="Times New Roman" pitchFamily="18" charset="0"/>
              </a:rPr>
              <a:t>hemos</a:t>
            </a:r>
          </a:p>
        </p:txBody>
      </p:sp>
      <p:sp>
        <p:nvSpPr>
          <p:cNvPr id="137276" name="Text Box 60"/>
          <p:cNvSpPr txBox="1">
            <a:spLocks noChangeArrowheads="1"/>
          </p:cNvSpPr>
          <p:nvPr/>
        </p:nvSpPr>
        <p:spPr bwMode="auto">
          <a:xfrm>
            <a:off x="6248400" y="5110163"/>
            <a:ext cx="1295400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>
                <a:solidFill>
                  <a:srgbClr val="080808"/>
                </a:solidFill>
                <a:latin typeface="Times New Roman" pitchFamily="18" charset="0"/>
              </a:rPr>
              <a:t>habéis</a:t>
            </a:r>
          </a:p>
        </p:txBody>
      </p:sp>
      <p:sp>
        <p:nvSpPr>
          <p:cNvPr id="137277" name="Text Box 61"/>
          <p:cNvSpPr txBox="1">
            <a:spLocks noChangeArrowheads="1"/>
          </p:cNvSpPr>
          <p:nvPr/>
        </p:nvSpPr>
        <p:spPr bwMode="auto">
          <a:xfrm>
            <a:off x="6248400" y="5553075"/>
            <a:ext cx="119221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>
                <a:solidFill>
                  <a:srgbClr val="080808"/>
                </a:solidFill>
                <a:latin typeface="Times New Roman" pitchFamily="18" charset="0"/>
              </a:rPr>
              <a:t>han</a:t>
            </a:r>
          </a:p>
        </p:txBody>
      </p:sp>
      <p:sp>
        <p:nvSpPr>
          <p:cNvPr id="137278" name="Text Box 62"/>
          <p:cNvSpPr txBox="1">
            <a:spLocks noChangeArrowheads="1"/>
          </p:cNvSpPr>
          <p:nvPr/>
        </p:nvSpPr>
        <p:spPr bwMode="auto">
          <a:xfrm>
            <a:off x="228600" y="3408363"/>
            <a:ext cx="1143000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i="1">
                <a:solidFill>
                  <a:srgbClr val="080808"/>
                </a:solidFill>
                <a:latin typeface="Times New Roman" pitchFamily="18" charset="0"/>
              </a:rPr>
              <a:t>I have</a:t>
            </a:r>
          </a:p>
        </p:txBody>
      </p:sp>
      <p:sp>
        <p:nvSpPr>
          <p:cNvPr id="137279" name="Text Box 63"/>
          <p:cNvSpPr txBox="1">
            <a:spLocks noChangeArrowheads="1"/>
          </p:cNvSpPr>
          <p:nvPr/>
        </p:nvSpPr>
        <p:spPr bwMode="auto">
          <a:xfrm>
            <a:off x="228600" y="4251325"/>
            <a:ext cx="31242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i="1">
                <a:solidFill>
                  <a:srgbClr val="080808"/>
                </a:solidFill>
                <a:latin typeface="Times New Roman" pitchFamily="18" charset="0"/>
              </a:rPr>
              <a:t>he, she has, you have</a:t>
            </a:r>
          </a:p>
        </p:txBody>
      </p:sp>
      <p:sp>
        <p:nvSpPr>
          <p:cNvPr id="137280" name="Text Box 64"/>
          <p:cNvSpPr txBox="1">
            <a:spLocks noChangeArrowheads="1"/>
          </p:cNvSpPr>
          <p:nvPr/>
        </p:nvSpPr>
        <p:spPr bwMode="auto">
          <a:xfrm>
            <a:off x="228600" y="3827463"/>
            <a:ext cx="1524000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i="1">
                <a:solidFill>
                  <a:srgbClr val="080808"/>
                </a:solidFill>
                <a:latin typeface="Times New Roman" pitchFamily="18" charset="0"/>
              </a:rPr>
              <a:t>you have</a:t>
            </a:r>
          </a:p>
        </p:txBody>
      </p:sp>
      <p:sp>
        <p:nvSpPr>
          <p:cNvPr id="137281" name="Text Box 65"/>
          <p:cNvSpPr txBox="1">
            <a:spLocks noChangeArrowheads="1"/>
          </p:cNvSpPr>
          <p:nvPr/>
        </p:nvSpPr>
        <p:spPr bwMode="auto">
          <a:xfrm>
            <a:off x="228600" y="4692650"/>
            <a:ext cx="20574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i="1">
                <a:solidFill>
                  <a:srgbClr val="080808"/>
                </a:solidFill>
                <a:latin typeface="Times New Roman" pitchFamily="18" charset="0"/>
              </a:rPr>
              <a:t>we have</a:t>
            </a:r>
          </a:p>
        </p:txBody>
      </p:sp>
      <p:sp>
        <p:nvSpPr>
          <p:cNvPr id="137282" name="Text Box 66"/>
          <p:cNvSpPr txBox="1">
            <a:spLocks noChangeArrowheads="1"/>
          </p:cNvSpPr>
          <p:nvPr/>
        </p:nvSpPr>
        <p:spPr bwMode="auto">
          <a:xfrm>
            <a:off x="228600" y="5108575"/>
            <a:ext cx="23622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i="1">
                <a:solidFill>
                  <a:srgbClr val="080808"/>
                </a:solidFill>
                <a:latin typeface="Times New Roman" pitchFamily="18" charset="0"/>
              </a:rPr>
              <a:t>you (pl.) have</a:t>
            </a:r>
          </a:p>
        </p:txBody>
      </p:sp>
      <p:sp>
        <p:nvSpPr>
          <p:cNvPr id="137283" name="Text Box 67"/>
          <p:cNvSpPr txBox="1">
            <a:spLocks noChangeArrowheads="1"/>
          </p:cNvSpPr>
          <p:nvPr/>
        </p:nvSpPr>
        <p:spPr bwMode="auto">
          <a:xfrm>
            <a:off x="228600" y="5553075"/>
            <a:ext cx="29718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i="1">
                <a:solidFill>
                  <a:srgbClr val="080808"/>
                </a:solidFill>
                <a:latin typeface="Times New Roman" pitchFamily="18" charset="0"/>
              </a:rPr>
              <a:t>they, you (pl.) have</a:t>
            </a:r>
          </a:p>
        </p:txBody>
      </p:sp>
      <p:sp>
        <p:nvSpPr>
          <p:cNvPr id="137284" name="Text Box 68"/>
          <p:cNvSpPr txBox="1">
            <a:spLocks noChangeArrowheads="1"/>
          </p:cNvSpPr>
          <p:nvPr/>
        </p:nvSpPr>
        <p:spPr bwMode="auto">
          <a:xfrm>
            <a:off x="3359150" y="4141788"/>
            <a:ext cx="1022350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i="1">
                <a:solidFill>
                  <a:srgbClr val="080808"/>
                </a:solidFill>
                <a:latin typeface="Times New Roman" pitchFamily="18" charset="0"/>
              </a:rPr>
              <a:t>taken</a:t>
            </a:r>
          </a:p>
        </p:txBody>
      </p:sp>
      <p:sp>
        <p:nvSpPr>
          <p:cNvPr id="137285" name="Text Box 69"/>
          <p:cNvSpPr txBox="1">
            <a:spLocks noChangeArrowheads="1"/>
          </p:cNvSpPr>
          <p:nvPr/>
        </p:nvSpPr>
        <p:spPr bwMode="auto">
          <a:xfrm>
            <a:off x="3359150" y="4537075"/>
            <a:ext cx="99377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i="1">
                <a:solidFill>
                  <a:srgbClr val="080808"/>
                </a:solidFill>
                <a:latin typeface="Times New Roman" pitchFamily="18" charset="0"/>
              </a:rPr>
              <a:t>eaten</a:t>
            </a:r>
          </a:p>
        </p:txBody>
      </p:sp>
      <p:sp>
        <p:nvSpPr>
          <p:cNvPr id="137286" name="Text Box 70"/>
          <p:cNvSpPr txBox="1">
            <a:spLocks noChangeArrowheads="1"/>
          </p:cNvSpPr>
          <p:nvPr/>
        </p:nvSpPr>
        <p:spPr bwMode="auto">
          <a:xfrm>
            <a:off x="3359150" y="4930775"/>
            <a:ext cx="9572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i="1">
                <a:solidFill>
                  <a:srgbClr val="080808"/>
                </a:solidFill>
                <a:latin typeface="Times New Roman" pitchFamily="18" charset="0"/>
              </a:rPr>
              <a:t>lived</a:t>
            </a:r>
          </a:p>
        </p:txBody>
      </p:sp>
      <p:sp>
        <p:nvSpPr>
          <p:cNvPr id="137287" name="Text Box 71"/>
          <p:cNvSpPr txBox="1">
            <a:spLocks noChangeArrowheads="1"/>
          </p:cNvSpPr>
          <p:nvPr/>
        </p:nvSpPr>
        <p:spPr bwMode="auto">
          <a:xfrm>
            <a:off x="7000875" y="3017838"/>
            <a:ext cx="18288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</a:rPr>
              <a:t>Past participle</a:t>
            </a:r>
          </a:p>
        </p:txBody>
      </p:sp>
      <p:sp>
        <p:nvSpPr>
          <p:cNvPr id="137288" name="Text Box 72"/>
          <p:cNvSpPr txBox="1">
            <a:spLocks noChangeArrowheads="1"/>
          </p:cNvSpPr>
          <p:nvPr/>
        </p:nvSpPr>
        <p:spPr bwMode="auto">
          <a:xfrm>
            <a:off x="3048000" y="3017838"/>
            <a:ext cx="19224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200">
                <a:solidFill>
                  <a:schemeClr val="bg1"/>
                </a:solidFill>
              </a:rPr>
              <a:t>Past participle</a:t>
            </a:r>
          </a:p>
        </p:txBody>
      </p:sp>
      <p:sp>
        <p:nvSpPr>
          <p:cNvPr id="137289" name="AutoShape 73"/>
          <p:cNvSpPr>
            <a:spLocks/>
          </p:cNvSpPr>
          <p:nvPr/>
        </p:nvSpPr>
        <p:spPr bwMode="auto">
          <a:xfrm>
            <a:off x="7185025" y="3503613"/>
            <a:ext cx="206375" cy="2482850"/>
          </a:xfrm>
          <a:prstGeom prst="rightBrace">
            <a:avLst>
              <a:gd name="adj1" fmla="val 100256"/>
              <a:gd name="adj2" fmla="val 50000"/>
            </a:avLst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90" name="AutoShape 74"/>
          <p:cNvSpPr>
            <a:spLocks/>
          </p:cNvSpPr>
          <p:nvPr/>
        </p:nvSpPr>
        <p:spPr bwMode="auto">
          <a:xfrm>
            <a:off x="3117850" y="3503613"/>
            <a:ext cx="206375" cy="2482850"/>
          </a:xfrm>
          <a:prstGeom prst="rightBrace">
            <a:avLst>
              <a:gd name="adj1" fmla="val 100256"/>
              <a:gd name="adj2" fmla="val 50000"/>
            </a:avLst>
          </a:prstGeom>
          <a:noFill/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91" name="Text Box 75"/>
          <p:cNvSpPr txBox="1">
            <a:spLocks noChangeArrowheads="1"/>
          </p:cNvSpPr>
          <p:nvPr/>
        </p:nvSpPr>
        <p:spPr bwMode="auto">
          <a:xfrm>
            <a:off x="7467600" y="4141788"/>
            <a:ext cx="1327150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b="1">
                <a:solidFill>
                  <a:srgbClr val="080808"/>
                </a:solidFill>
                <a:latin typeface="Times New Roman" pitchFamily="18" charset="0"/>
              </a:rPr>
              <a:t>tomado</a:t>
            </a:r>
          </a:p>
        </p:txBody>
      </p:sp>
      <p:sp>
        <p:nvSpPr>
          <p:cNvPr id="137292" name="Text Box 76"/>
          <p:cNvSpPr txBox="1">
            <a:spLocks noChangeArrowheads="1"/>
          </p:cNvSpPr>
          <p:nvPr/>
        </p:nvSpPr>
        <p:spPr bwMode="auto">
          <a:xfrm>
            <a:off x="7467600" y="4537075"/>
            <a:ext cx="125095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b="1">
                <a:solidFill>
                  <a:srgbClr val="080808"/>
                </a:solidFill>
                <a:latin typeface="Times New Roman" pitchFamily="18" charset="0"/>
              </a:rPr>
              <a:t>comido</a:t>
            </a:r>
          </a:p>
        </p:txBody>
      </p:sp>
      <p:sp>
        <p:nvSpPr>
          <p:cNvPr id="137293" name="Text Box 77"/>
          <p:cNvSpPr txBox="1">
            <a:spLocks noChangeArrowheads="1"/>
          </p:cNvSpPr>
          <p:nvPr/>
        </p:nvSpPr>
        <p:spPr bwMode="auto">
          <a:xfrm>
            <a:off x="7467600" y="4930775"/>
            <a:ext cx="109855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600" b="1">
                <a:solidFill>
                  <a:srgbClr val="080808"/>
                </a:solidFill>
                <a:latin typeface="Times New Roman" pitchFamily="18" charset="0"/>
              </a:rPr>
              <a:t>vivido</a:t>
            </a:r>
          </a:p>
        </p:txBody>
      </p:sp>
      <p:sp>
        <p:nvSpPr>
          <p:cNvPr id="137294" name="Text Box 78"/>
          <p:cNvSpPr txBox="1">
            <a:spLocks noChangeArrowheads="1"/>
          </p:cNvSpPr>
          <p:nvPr/>
        </p:nvSpPr>
        <p:spPr bwMode="auto">
          <a:xfrm>
            <a:off x="452438" y="2028825"/>
            <a:ext cx="83820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773488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95788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4510088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4624388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738688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1958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6530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1102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5674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In Spanish, the present perfect is formed with the present tense of the verb </a:t>
            </a:r>
            <a:r>
              <a:rPr lang="en-US" b="1">
                <a:solidFill>
                  <a:schemeClr val="bg2"/>
                </a:solidFill>
              </a:rPr>
              <a:t>haber</a:t>
            </a:r>
            <a:r>
              <a:rPr lang="en-US">
                <a:solidFill>
                  <a:schemeClr val="bg2"/>
                </a:solidFill>
              </a:rPr>
              <a:t> + past participle.</a:t>
            </a:r>
          </a:p>
        </p:txBody>
      </p:sp>
      <p:sp>
        <p:nvSpPr>
          <p:cNvPr id="137295" name="Text Box 79"/>
          <p:cNvSpPr txBox="1">
            <a:spLocks noChangeArrowheads="1"/>
          </p:cNvSpPr>
          <p:nvPr/>
        </p:nvSpPr>
        <p:spPr bwMode="auto">
          <a:xfrm>
            <a:off x="457200" y="1331913"/>
            <a:ext cx="8382000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32575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805613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6919913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7034213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7148513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76057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8062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85201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89773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In English, the present perfect is formed with the present tense of the auxiliary verb </a:t>
            </a:r>
            <a:r>
              <a:rPr lang="en-US" i="1">
                <a:solidFill>
                  <a:schemeClr val="bg2"/>
                </a:solidFill>
              </a:rPr>
              <a:t>to have</a:t>
            </a:r>
            <a:r>
              <a:rPr lang="en-US">
                <a:solidFill>
                  <a:schemeClr val="bg2"/>
                </a:solidFill>
              </a:rPr>
              <a:t> + past participle.</a:t>
            </a:r>
          </a:p>
        </p:txBody>
      </p:sp>
    </p:spTree>
    <p:extLst>
      <p:ext uri="{BB962C8B-B14F-4D97-AF65-F5344CB8AC3E}">
        <p14:creationId xmlns:p14="http://schemas.microsoft.com/office/powerpoint/2010/main" val="1325469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13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"/>
                                        <p:tgtEl>
                                          <p:spTgt spid="13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"/>
                                        <p:tgtEl>
                                          <p:spTgt spid="13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"/>
                                        <p:tgtEl>
                                          <p:spTgt spid="13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300"/>
                                        <p:tgtEl>
                                          <p:spTgt spid="13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"/>
                                        <p:tgtEl>
                                          <p:spTgt spid="13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"/>
                                        <p:tgtEl>
                                          <p:spTgt spid="13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300"/>
                                        <p:tgtEl>
                                          <p:spTgt spid="13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"/>
                                        <p:tgtEl>
                                          <p:spTgt spid="13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300"/>
                                        <p:tgtEl>
                                          <p:spTgt spid="13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300"/>
                                        <p:tgtEl>
                                          <p:spTgt spid="13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300"/>
                                        <p:tgtEl>
                                          <p:spTgt spid="13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3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300"/>
                                        <p:tgtEl>
                                          <p:spTgt spid="13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3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300"/>
                                        <p:tgtEl>
                                          <p:spTgt spid="13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300"/>
                                        <p:tgtEl>
                                          <p:spTgt spid="13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300"/>
                                        <p:tgtEl>
                                          <p:spTgt spid="13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300"/>
                                        <p:tgtEl>
                                          <p:spTgt spid="13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300"/>
                                        <p:tgtEl>
                                          <p:spTgt spid="13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300"/>
                                        <p:tgtEl>
                                          <p:spTgt spid="13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300"/>
                                        <p:tgtEl>
                                          <p:spTgt spid="13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300"/>
                                        <p:tgtEl>
                                          <p:spTgt spid="13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300"/>
                                        <p:tgtEl>
                                          <p:spTgt spid="13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300"/>
                                        <p:tgtEl>
                                          <p:spTgt spid="13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300"/>
                                        <p:tgtEl>
                                          <p:spTgt spid="13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300"/>
                                        <p:tgtEl>
                                          <p:spTgt spid="13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300"/>
                                        <p:tgtEl>
                                          <p:spTgt spid="13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300"/>
                                        <p:tgtEl>
                                          <p:spTgt spid="13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300"/>
                                        <p:tgtEl>
                                          <p:spTgt spid="13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300"/>
                                        <p:tgtEl>
                                          <p:spTgt spid="13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300"/>
                                        <p:tgtEl>
                                          <p:spTgt spid="13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300"/>
                                        <p:tgtEl>
                                          <p:spTgt spid="13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300"/>
                                        <p:tgtEl>
                                          <p:spTgt spid="13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300"/>
                                        <p:tgtEl>
                                          <p:spTgt spid="13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/>
      <p:bldP spid="137257" grpId="0" animBg="1"/>
      <p:bldP spid="137264" grpId="0"/>
      <p:bldP spid="137265" grpId="0"/>
      <p:bldP spid="137266" grpId="0"/>
      <p:bldP spid="137267" grpId="0"/>
      <p:bldP spid="137268" grpId="0"/>
      <p:bldP spid="137269" grpId="0"/>
      <p:bldP spid="137270" grpId="0"/>
      <p:bldP spid="137271" grpId="0"/>
      <p:bldP spid="137272" grpId="0"/>
      <p:bldP spid="137273" grpId="0"/>
      <p:bldP spid="137274" grpId="0"/>
      <p:bldP spid="137275" grpId="0"/>
      <p:bldP spid="137276" grpId="0"/>
      <p:bldP spid="137277" grpId="0"/>
      <p:bldP spid="137278" grpId="0"/>
      <p:bldP spid="137279" grpId="0"/>
      <p:bldP spid="137280" grpId="0"/>
      <p:bldP spid="137281" grpId="0"/>
      <p:bldP spid="137282" grpId="0"/>
      <p:bldP spid="137283" grpId="0"/>
      <p:bldP spid="137284" grpId="0"/>
      <p:bldP spid="137285" grpId="0"/>
      <p:bldP spid="137286" grpId="0"/>
      <p:bldP spid="137287" grpId="0"/>
      <p:bldP spid="137288" grpId="0"/>
      <p:bldP spid="137289" grpId="0" animBg="1"/>
      <p:bldP spid="137290" grpId="0" animBg="1"/>
      <p:bldP spid="137291" grpId="0"/>
      <p:bldP spid="137292" grpId="0"/>
      <p:bldP spid="137293" grpId="0"/>
      <p:bldP spid="137294" grpId="0"/>
      <p:bldP spid="1372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latin typeface="Times New Roman" pitchFamily="18" charset="0"/>
              </a:rPr>
              <a:t>The past participle used as a verb</a:t>
            </a:r>
            <a:endParaRPr lang="en-US" sz="4400" i="1">
              <a:latin typeface="Times New Roman" pitchFamily="18" charset="0"/>
            </a:endParaRPr>
          </a:p>
        </p:txBody>
      </p:sp>
      <p:sp>
        <p:nvSpPr>
          <p:cNvPr id="145454" name="Text Box 46"/>
          <p:cNvSpPr txBox="1">
            <a:spLocks noChangeArrowheads="1"/>
          </p:cNvSpPr>
          <p:nvPr/>
        </p:nvSpPr>
        <p:spPr bwMode="auto">
          <a:xfrm>
            <a:off x="609600" y="990600"/>
            <a:ext cx="8001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In general, the present perfect is used to refer to a past action that is perceived as having some bearing on the present.</a:t>
            </a:r>
          </a:p>
        </p:txBody>
      </p:sp>
      <p:sp>
        <p:nvSpPr>
          <p:cNvPr id="145455" name="Text Box 47"/>
          <p:cNvSpPr txBox="1">
            <a:spLocks noChangeArrowheads="1"/>
          </p:cNvSpPr>
          <p:nvPr/>
        </p:nvSpPr>
        <p:spPr bwMode="auto">
          <a:xfrm>
            <a:off x="990600" y="2389188"/>
            <a:ext cx="5257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¿Ya </a:t>
            </a:r>
            <a:r>
              <a:rPr lang="en-US" sz="3200" b="1">
                <a:latin typeface="Times New Roman" pitchFamily="18" charset="0"/>
              </a:rPr>
              <a:t>has usado</a:t>
            </a:r>
            <a:r>
              <a:rPr lang="en-US" sz="3200">
                <a:latin typeface="Times New Roman" pitchFamily="18" charset="0"/>
              </a:rPr>
              <a:t> la impresora?</a:t>
            </a:r>
          </a:p>
        </p:txBody>
      </p:sp>
      <p:sp>
        <p:nvSpPr>
          <p:cNvPr id="145456" name="Text Box 48"/>
          <p:cNvSpPr txBox="1">
            <a:spLocks noChangeArrowheads="1"/>
          </p:cNvSpPr>
          <p:nvPr/>
        </p:nvSpPr>
        <p:spPr bwMode="auto">
          <a:xfrm>
            <a:off x="1295400" y="2971800"/>
            <a:ext cx="6172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Have you already used the printer?</a:t>
            </a:r>
          </a:p>
        </p:txBody>
      </p:sp>
      <p:sp>
        <p:nvSpPr>
          <p:cNvPr id="145457" name="Text Box 49"/>
          <p:cNvSpPr txBox="1">
            <a:spLocks noChangeArrowheads="1"/>
          </p:cNvSpPr>
          <p:nvPr/>
        </p:nvSpPr>
        <p:spPr bwMode="auto">
          <a:xfrm>
            <a:off x="990600" y="3886200"/>
            <a:ext cx="7543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Estoy buscando el cajero automático.  ¿Lo </a:t>
            </a:r>
            <a:r>
              <a:rPr lang="en-US" sz="3200" b="1">
                <a:latin typeface="Times New Roman" pitchFamily="18" charset="0"/>
              </a:rPr>
              <a:t>has visto</a:t>
            </a:r>
            <a:r>
              <a:rPr lang="en-US" sz="3200">
                <a:latin typeface="Times New Roman" pitchFamily="18" charset="0"/>
              </a:rPr>
              <a:t>?</a:t>
            </a:r>
          </a:p>
        </p:txBody>
      </p:sp>
      <p:sp>
        <p:nvSpPr>
          <p:cNvPr id="145458" name="Text Box 50"/>
          <p:cNvSpPr txBox="1">
            <a:spLocks noChangeArrowheads="1"/>
          </p:cNvSpPr>
          <p:nvPr/>
        </p:nvSpPr>
        <p:spPr bwMode="auto">
          <a:xfrm>
            <a:off x="1295400" y="4876800"/>
            <a:ext cx="7315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I’m looking for the automatic teller.  Have you seen it?</a:t>
            </a:r>
          </a:p>
        </p:txBody>
      </p:sp>
    </p:spTree>
    <p:extLst>
      <p:ext uri="{BB962C8B-B14F-4D97-AF65-F5344CB8AC3E}">
        <p14:creationId xmlns:p14="http://schemas.microsoft.com/office/powerpoint/2010/main" val="3139736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4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4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14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"/>
                                        <p:tgtEl>
                                          <p:spTgt spid="14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14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54" grpId="0"/>
      <p:bldP spid="145455" grpId="0"/>
      <p:bldP spid="145456" grpId="0"/>
      <p:bldP spid="145457" grpId="0"/>
      <p:bldP spid="1454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latin typeface="Times New Roman" pitchFamily="18" charset="0"/>
              </a:rPr>
              <a:t>The past participle used as a verb</a:t>
            </a:r>
            <a:endParaRPr lang="en-US" sz="4400" i="1">
              <a:latin typeface="Times New Roman" pitchFamily="18" charset="0"/>
            </a:endParaRP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8153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auxiliary verb </a:t>
            </a:r>
            <a:r>
              <a:rPr lang="en-US" b="1">
                <a:latin typeface="Times New Roman" pitchFamily="18" charset="0"/>
              </a:rPr>
              <a:t>haber</a:t>
            </a:r>
            <a:r>
              <a:rPr lang="en-US">
                <a:latin typeface="Times New Roman" pitchFamily="18" charset="0"/>
              </a:rPr>
              <a:t> agrees with the subject of the sentence.  The past participle, however, is invariable when used in the perfect tense.  It always ends in </a:t>
            </a:r>
            <a:r>
              <a:rPr lang="en-US" b="1">
                <a:latin typeface="Times New Roman" pitchFamily="18" charset="0"/>
              </a:rPr>
              <a:t>o</a:t>
            </a:r>
            <a:r>
              <a:rPr lang="en-US">
                <a:latin typeface="Times New Roman" pitchFamily="18" charset="0"/>
              </a:rPr>
              <a:t>.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762000" y="2566988"/>
            <a:ext cx="7696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Mi jefe me </a:t>
            </a:r>
            <a:r>
              <a:rPr lang="en-US" sz="3200" b="1">
                <a:latin typeface="Times New Roman" pitchFamily="18" charset="0"/>
              </a:rPr>
              <a:t>ha dado</a:t>
            </a:r>
            <a:r>
              <a:rPr lang="en-US" sz="3200">
                <a:latin typeface="Times New Roman" pitchFamily="18" charset="0"/>
              </a:rPr>
              <a:t> un teléfono celular muy bueno.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1066800" y="3544888"/>
            <a:ext cx="7772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My boss has given me a very good cell phone.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762000" y="4445000"/>
            <a:ext cx="7543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Marisa </a:t>
            </a:r>
            <a:r>
              <a:rPr lang="en-US" sz="3200" b="1">
                <a:latin typeface="Times New Roman" pitchFamily="18" charset="0"/>
              </a:rPr>
              <a:t>ha preparado</a:t>
            </a:r>
            <a:r>
              <a:rPr lang="en-US" sz="3200">
                <a:latin typeface="Times New Roman" pitchFamily="18" charset="0"/>
              </a:rPr>
              <a:t> la hoja electrónica.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1066800" y="4970463"/>
            <a:ext cx="647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Marisa has prepared the spreadsheet.</a:t>
            </a:r>
          </a:p>
        </p:txBody>
      </p:sp>
    </p:spTree>
    <p:extLst>
      <p:ext uri="{BB962C8B-B14F-4D97-AF65-F5344CB8AC3E}">
        <p14:creationId xmlns:p14="http://schemas.microsoft.com/office/powerpoint/2010/main" val="1355838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/>
      <p:bldP spid="147460" grpId="0"/>
      <p:bldP spid="147461" grpId="0"/>
      <p:bldP spid="147462" grpId="0"/>
      <p:bldP spid="1474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latin typeface="Times New Roman" pitchFamily="18" charset="0"/>
              </a:rPr>
              <a:t>The past participle used as a verb</a:t>
            </a:r>
            <a:endParaRPr lang="en-US" sz="4400" i="1">
              <a:latin typeface="Times New Roman" pitchFamily="18" charset="0"/>
            </a:endParaRP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229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auxiliary verb </a:t>
            </a:r>
            <a:r>
              <a:rPr lang="en-US" b="1">
                <a:latin typeface="Times New Roman" pitchFamily="18" charset="0"/>
              </a:rPr>
              <a:t>haber</a:t>
            </a:r>
            <a:r>
              <a:rPr lang="en-US">
                <a:latin typeface="Times New Roman" pitchFamily="18" charset="0"/>
              </a:rPr>
              <a:t> and the past participle cannot be separated by another word.  Object pronouns and negative words are always placed before </a:t>
            </a:r>
            <a:r>
              <a:rPr lang="en-US" b="1">
                <a:latin typeface="Times New Roman" pitchFamily="18" charset="0"/>
              </a:rPr>
              <a:t>haber</a:t>
            </a:r>
            <a:r>
              <a:rPr lang="en-US">
                <a:latin typeface="Times New Roman" pitchFamily="18" charset="0"/>
              </a:rPr>
              <a:t>.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2286000" y="2895600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</a:rPr>
              <a:t>No la he preparado.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2590800" y="3452813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000" i="1">
                <a:latin typeface="Times New Roman" pitchFamily="18" charset="0"/>
              </a:rPr>
              <a:t>I haven’t prepared it.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2286000" y="4445000"/>
            <a:ext cx="458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</a:rPr>
              <a:t>¿La has abierto?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2590800" y="5032375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000" i="1">
                <a:latin typeface="Times New Roman" pitchFamily="18" charset="0"/>
              </a:rPr>
              <a:t>Have you opened it?</a:t>
            </a:r>
          </a:p>
        </p:txBody>
      </p:sp>
      <p:sp>
        <p:nvSpPr>
          <p:cNvPr id="149514" name="Arc 10"/>
          <p:cNvSpPr>
            <a:spLocks/>
          </p:cNvSpPr>
          <p:nvPr/>
        </p:nvSpPr>
        <p:spPr bwMode="auto">
          <a:xfrm rot="2418846" flipH="1">
            <a:off x="2922588" y="2492375"/>
            <a:ext cx="828675" cy="850900"/>
          </a:xfrm>
          <a:custGeom>
            <a:avLst/>
            <a:gdLst>
              <a:gd name="G0" fmla="+- 10694 0 0"/>
              <a:gd name="G1" fmla="+- 21600 0 0"/>
              <a:gd name="G2" fmla="+- 21600 0 0"/>
              <a:gd name="T0" fmla="*/ 0 w 32294"/>
              <a:gd name="T1" fmla="*/ 2833 h 29762"/>
              <a:gd name="T2" fmla="*/ 30693 w 32294"/>
              <a:gd name="T3" fmla="*/ 29762 h 29762"/>
              <a:gd name="T4" fmla="*/ 10694 w 32294"/>
              <a:gd name="T5" fmla="*/ 21600 h 29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294" h="29762" fill="none" extrusionOk="0">
                <a:moveTo>
                  <a:pt x="0" y="2833"/>
                </a:moveTo>
                <a:cubicBezTo>
                  <a:pt x="3258" y="976"/>
                  <a:pt x="6943" y="-1"/>
                  <a:pt x="10694" y="0"/>
                </a:cubicBezTo>
                <a:cubicBezTo>
                  <a:pt x="22623" y="0"/>
                  <a:pt x="32294" y="9670"/>
                  <a:pt x="32294" y="21600"/>
                </a:cubicBezTo>
                <a:cubicBezTo>
                  <a:pt x="32294" y="24398"/>
                  <a:pt x="31750" y="27170"/>
                  <a:pt x="30692" y="29761"/>
                </a:cubicBezTo>
              </a:path>
              <a:path w="32294" h="29762" stroke="0" extrusionOk="0">
                <a:moveTo>
                  <a:pt x="0" y="2833"/>
                </a:moveTo>
                <a:cubicBezTo>
                  <a:pt x="3258" y="976"/>
                  <a:pt x="6943" y="-1"/>
                  <a:pt x="10694" y="0"/>
                </a:cubicBezTo>
                <a:cubicBezTo>
                  <a:pt x="22623" y="0"/>
                  <a:pt x="32294" y="9670"/>
                  <a:pt x="32294" y="21600"/>
                </a:cubicBezTo>
                <a:cubicBezTo>
                  <a:pt x="32294" y="24398"/>
                  <a:pt x="31750" y="27170"/>
                  <a:pt x="30692" y="29761"/>
                </a:cubicBezTo>
                <a:lnTo>
                  <a:pt x="1069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6" name="Arc 12"/>
          <p:cNvSpPr>
            <a:spLocks/>
          </p:cNvSpPr>
          <p:nvPr/>
        </p:nvSpPr>
        <p:spPr bwMode="auto">
          <a:xfrm rot="1915253" flipH="1">
            <a:off x="3424238" y="2749550"/>
            <a:ext cx="444500" cy="334963"/>
          </a:xfrm>
          <a:custGeom>
            <a:avLst/>
            <a:gdLst>
              <a:gd name="G0" fmla="+- 16768 0 0"/>
              <a:gd name="G1" fmla="+- 21600 0 0"/>
              <a:gd name="G2" fmla="+- 21600 0 0"/>
              <a:gd name="T0" fmla="*/ 0 w 38368"/>
              <a:gd name="T1" fmla="*/ 7984 h 31682"/>
              <a:gd name="T2" fmla="*/ 35871 w 38368"/>
              <a:gd name="T3" fmla="*/ 31682 h 31682"/>
              <a:gd name="T4" fmla="*/ 16768 w 38368"/>
              <a:gd name="T5" fmla="*/ 21600 h 31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368" h="31682" fill="none" extrusionOk="0">
                <a:moveTo>
                  <a:pt x="0" y="7984"/>
                </a:moveTo>
                <a:cubicBezTo>
                  <a:pt x="4101" y="2933"/>
                  <a:pt x="10261" y="-1"/>
                  <a:pt x="16768" y="0"/>
                </a:cubicBezTo>
                <a:cubicBezTo>
                  <a:pt x="28697" y="0"/>
                  <a:pt x="38368" y="9670"/>
                  <a:pt x="38368" y="21600"/>
                </a:cubicBezTo>
                <a:cubicBezTo>
                  <a:pt x="38368" y="25113"/>
                  <a:pt x="37510" y="28574"/>
                  <a:pt x="35870" y="31681"/>
                </a:cubicBezTo>
              </a:path>
              <a:path w="38368" h="31682" stroke="0" extrusionOk="0">
                <a:moveTo>
                  <a:pt x="0" y="7984"/>
                </a:moveTo>
                <a:cubicBezTo>
                  <a:pt x="4101" y="2933"/>
                  <a:pt x="10261" y="-1"/>
                  <a:pt x="16768" y="0"/>
                </a:cubicBezTo>
                <a:cubicBezTo>
                  <a:pt x="28697" y="0"/>
                  <a:pt x="38368" y="9670"/>
                  <a:pt x="38368" y="21600"/>
                </a:cubicBezTo>
                <a:cubicBezTo>
                  <a:pt x="38368" y="25113"/>
                  <a:pt x="37510" y="28574"/>
                  <a:pt x="35870" y="31681"/>
                </a:cubicBezTo>
                <a:lnTo>
                  <a:pt x="16768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8" name="Arc 14"/>
          <p:cNvSpPr>
            <a:spLocks/>
          </p:cNvSpPr>
          <p:nvPr/>
        </p:nvSpPr>
        <p:spPr bwMode="auto">
          <a:xfrm rot="20461969" flipH="1">
            <a:off x="3016250" y="4267200"/>
            <a:ext cx="635000" cy="3429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089 w 42067"/>
              <a:gd name="T1" fmla="*/ 28371 h 28371"/>
              <a:gd name="T2" fmla="*/ 42067 w 42067"/>
              <a:gd name="T3" fmla="*/ 14696 h 28371"/>
              <a:gd name="T4" fmla="*/ 21600 w 42067"/>
              <a:gd name="T5" fmla="*/ 21600 h 28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067" h="28371" fill="none" extrusionOk="0">
                <a:moveTo>
                  <a:pt x="1088" y="28371"/>
                </a:moveTo>
                <a:cubicBezTo>
                  <a:pt x="367" y="26186"/>
                  <a:pt x="0" y="2390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0868" y="-1"/>
                  <a:pt x="39104" y="5913"/>
                  <a:pt x="42066" y="14696"/>
                </a:cubicBezTo>
              </a:path>
              <a:path w="42067" h="28371" stroke="0" extrusionOk="0">
                <a:moveTo>
                  <a:pt x="1088" y="28371"/>
                </a:moveTo>
                <a:cubicBezTo>
                  <a:pt x="367" y="26186"/>
                  <a:pt x="0" y="2390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0868" y="-1"/>
                  <a:pt x="39104" y="5913"/>
                  <a:pt x="42066" y="14696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28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3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3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3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  <p:bldP spid="149508" grpId="0"/>
      <p:bldP spid="149509" grpId="0"/>
      <p:bldP spid="149510" grpId="0"/>
      <p:bldP spid="149511" grpId="0"/>
      <p:bldP spid="149514" grpId="0" animBg="1"/>
      <p:bldP spid="149516" grpId="0" animBg="1"/>
      <p:bldP spid="1495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latin typeface="Times New Roman" pitchFamily="18" charset="0"/>
              </a:rPr>
              <a:t>The past participle used as a verb</a:t>
            </a:r>
            <a:endParaRPr lang="en-US" sz="4400" i="1">
              <a:latin typeface="Times New Roman" pitchFamily="18" charset="0"/>
            </a:endParaRP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685800" y="990600"/>
            <a:ext cx="7924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It is important to remember that the present perfect in English is often contracted, particularly in everyday speech.  Such contractions do not exist in Spanish.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600200" y="2643188"/>
            <a:ext cx="5334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Has leído</a:t>
            </a:r>
            <a:r>
              <a:rPr lang="en-US" sz="3200">
                <a:latin typeface="Times New Roman" pitchFamily="18" charset="0"/>
              </a:rPr>
              <a:t> el informe, ¿verdad?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133600" y="3200400"/>
            <a:ext cx="5410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</a:rPr>
              <a:t>You’ve read</a:t>
            </a:r>
            <a:r>
              <a:rPr lang="en-US" sz="3200" i="1">
                <a:latin typeface="Times New Roman" pitchFamily="18" charset="0"/>
              </a:rPr>
              <a:t> the report, right?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1600200" y="4038600"/>
            <a:ext cx="5486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Sí, lo </a:t>
            </a:r>
            <a:r>
              <a:rPr lang="en-US" sz="3200" b="1">
                <a:latin typeface="Times New Roman" pitchFamily="18" charset="0"/>
              </a:rPr>
              <a:t>he leído</a:t>
            </a:r>
            <a:r>
              <a:rPr lang="en-US" sz="3200">
                <a:latin typeface="Times New Roman" pitchFamily="18" charset="0"/>
              </a:rPr>
              <a:t> varias veces.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2133600" y="4625975"/>
            <a:ext cx="5638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Yes, </a:t>
            </a:r>
            <a:r>
              <a:rPr lang="en-US" sz="3200" b="1" i="1">
                <a:latin typeface="Times New Roman" pitchFamily="18" charset="0"/>
              </a:rPr>
              <a:t>I’ve read</a:t>
            </a:r>
            <a:r>
              <a:rPr lang="en-US" sz="3200" i="1">
                <a:latin typeface="Times New Roman" pitchFamily="18" charset="0"/>
              </a:rPr>
              <a:t> it several times.</a:t>
            </a:r>
          </a:p>
        </p:txBody>
      </p:sp>
    </p:spTree>
    <p:extLst>
      <p:ext uri="{BB962C8B-B14F-4D97-AF65-F5344CB8AC3E}">
        <p14:creationId xmlns:p14="http://schemas.microsoft.com/office/powerpoint/2010/main" val="1589486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/>
      <p:bldP spid="155652" grpId="0"/>
      <p:bldP spid="155653" grpId="0"/>
      <p:bldP spid="155654" grpId="0"/>
      <p:bldP spid="1556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latin typeface="Times New Roman" pitchFamily="18" charset="0"/>
              </a:rPr>
              <a:t>The past participle used as a verb</a:t>
            </a:r>
            <a:endParaRPr lang="en-US" sz="4400" i="1">
              <a:latin typeface="Times New Roman" pitchFamily="18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304800" y="1019175"/>
            <a:ext cx="8610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 verb </a:t>
            </a:r>
            <a:r>
              <a:rPr lang="en-US" b="1">
                <a:latin typeface="Times New Roman" pitchFamily="18" charset="0"/>
              </a:rPr>
              <a:t>haber</a:t>
            </a:r>
            <a:r>
              <a:rPr lang="en-US">
                <a:latin typeface="Times New Roman" pitchFamily="18" charset="0"/>
              </a:rPr>
              <a:t> is not interchangeable with </a:t>
            </a:r>
            <a:r>
              <a:rPr lang="en-US" b="1">
                <a:latin typeface="Times New Roman" pitchFamily="18" charset="0"/>
              </a:rPr>
              <a:t>tener</a:t>
            </a:r>
            <a:r>
              <a:rPr lang="en-US">
                <a:latin typeface="Times New Roman" pitchFamily="18" charset="0"/>
              </a:rPr>
              <a:t>.  </a:t>
            </a:r>
            <a:r>
              <a:rPr lang="en-US" b="1">
                <a:latin typeface="Times New Roman" pitchFamily="18" charset="0"/>
              </a:rPr>
              <a:t>Haber</a:t>
            </a:r>
            <a:r>
              <a:rPr lang="en-US">
                <a:latin typeface="Times New Roman" pitchFamily="18" charset="0"/>
              </a:rPr>
              <a:t> means </a:t>
            </a:r>
            <a:r>
              <a:rPr lang="en-US" i="1">
                <a:latin typeface="Times New Roman" pitchFamily="18" charset="0"/>
              </a:rPr>
              <a:t>to have</a:t>
            </a:r>
            <a:r>
              <a:rPr lang="en-US">
                <a:latin typeface="Times New Roman" pitchFamily="18" charset="0"/>
              </a:rPr>
              <a:t> only when used as an auxiliary verb with the past participle.  </a:t>
            </a:r>
            <a:r>
              <a:rPr lang="en-US" b="1">
                <a:latin typeface="Times New Roman" pitchFamily="18" charset="0"/>
              </a:rPr>
              <a:t>Tener</a:t>
            </a:r>
            <a:r>
              <a:rPr lang="en-US">
                <a:latin typeface="Times New Roman" pitchFamily="18" charset="0"/>
              </a:rPr>
              <a:t> means </a:t>
            </a:r>
            <a:r>
              <a:rPr lang="en-US" i="1">
                <a:latin typeface="Times New Roman" pitchFamily="18" charset="0"/>
              </a:rPr>
              <a:t>to have</a:t>
            </a:r>
            <a:r>
              <a:rPr lang="en-US">
                <a:latin typeface="Times New Roman" pitchFamily="18" charset="0"/>
              </a:rPr>
              <a:t> or </a:t>
            </a:r>
            <a:r>
              <a:rPr lang="en-US" i="1">
                <a:latin typeface="Times New Roman" pitchFamily="18" charset="0"/>
              </a:rPr>
              <a:t>to own</a:t>
            </a:r>
            <a:r>
              <a:rPr lang="en-US">
                <a:latin typeface="Times New Roman" pitchFamily="18" charset="0"/>
              </a:rPr>
              <a:t> in the sense of possession.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990600" y="3048000"/>
            <a:ext cx="7315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Julia </a:t>
            </a:r>
            <a:r>
              <a:rPr lang="en-US" sz="3200" b="1">
                <a:latin typeface="Times New Roman" pitchFamily="18" charset="0"/>
              </a:rPr>
              <a:t>tiene</a:t>
            </a:r>
            <a:r>
              <a:rPr lang="en-US" sz="3200">
                <a:latin typeface="Times New Roman" pitchFamily="18" charset="0"/>
              </a:rPr>
              <a:t> muchos amigos en esa empresa.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95400" y="3598863"/>
            <a:ext cx="6781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Julia has many friends in that company.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990600" y="4443413"/>
            <a:ext cx="7391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¿</a:t>
            </a:r>
            <a:r>
              <a:rPr lang="en-US" sz="3200" b="1">
                <a:latin typeface="Times New Roman" pitchFamily="18" charset="0"/>
              </a:rPr>
              <a:t>Has tenido</a:t>
            </a:r>
            <a:r>
              <a:rPr lang="en-US" sz="3200">
                <a:latin typeface="Times New Roman" pitchFamily="18" charset="0"/>
              </a:rPr>
              <a:t> experiencia en hacer diseños?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1295400" y="5003800"/>
            <a:ext cx="7391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Have you had experience in doing designs?</a:t>
            </a:r>
          </a:p>
        </p:txBody>
      </p:sp>
    </p:spTree>
    <p:extLst>
      <p:ext uri="{BB962C8B-B14F-4D97-AF65-F5344CB8AC3E}">
        <p14:creationId xmlns:p14="http://schemas.microsoft.com/office/powerpoint/2010/main" val="1436915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/>
      <p:bldP spid="151556" grpId="0"/>
      <p:bldP spid="151557" grpId="0"/>
      <p:bldP spid="151558" grpId="0"/>
      <p:bldP spid="1515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latin typeface="Times New Roman" pitchFamily="18" charset="0"/>
              </a:rPr>
              <a:t>To have just . . .</a:t>
            </a:r>
            <a:endParaRPr lang="en-US" sz="4400" i="1">
              <a:latin typeface="Times New Roman" pitchFamily="18" charset="0"/>
            </a:endParaRP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338138" y="1019175"/>
            <a:ext cx="8610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The present tense of the verb </a:t>
            </a:r>
            <a:r>
              <a:rPr lang="en-US" sz="3200" b="1">
                <a:latin typeface="Times New Roman" pitchFamily="18" charset="0"/>
              </a:rPr>
              <a:t>acabar</a:t>
            </a:r>
            <a:r>
              <a:rPr lang="en-US" sz="3200">
                <a:latin typeface="Times New Roman" pitchFamily="18" charset="0"/>
              </a:rPr>
              <a:t>, to finish, is used with </a:t>
            </a:r>
            <a:r>
              <a:rPr lang="en-US" sz="3200" b="1">
                <a:latin typeface="Times New Roman" pitchFamily="18" charset="0"/>
              </a:rPr>
              <a:t>de</a:t>
            </a:r>
            <a:r>
              <a:rPr lang="en-US" sz="3200">
                <a:latin typeface="Times New Roman" pitchFamily="18" charset="0"/>
              </a:rPr>
              <a:t> + </a:t>
            </a:r>
            <a:r>
              <a:rPr lang="en-US" sz="3200" i="1">
                <a:latin typeface="Times New Roman" pitchFamily="18" charset="0"/>
              </a:rPr>
              <a:t>infinitive</a:t>
            </a:r>
            <a:r>
              <a:rPr lang="en-US" sz="3200">
                <a:latin typeface="Times New Roman" pitchFamily="18" charset="0"/>
              </a:rPr>
              <a:t> in order to describe events that have just happened.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1371600" y="2819400"/>
            <a:ext cx="6781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Acabamos de</a:t>
            </a:r>
            <a:r>
              <a:rPr lang="en-US" sz="3200">
                <a:latin typeface="Times New Roman" pitchFamily="18" charset="0"/>
              </a:rPr>
              <a:t> ver la videoconferencia.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676400" y="3384550"/>
            <a:ext cx="67818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We have just seen the videoconference.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1371600" y="4214813"/>
            <a:ext cx="5562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Acaban de</a:t>
            </a:r>
            <a:r>
              <a:rPr lang="en-US" sz="3200">
                <a:latin typeface="Times New Roman" pitchFamily="18" charset="0"/>
              </a:rPr>
              <a:t> borrar el archivo.</a:t>
            </a: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1676400" y="4789488"/>
            <a:ext cx="5181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They have just erased the file.</a:t>
            </a:r>
          </a:p>
        </p:txBody>
      </p:sp>
    </p:spTree>
    <p:extLst>
      <p:ext uri="{BB962C8B-B14F-4D97-AF65-F5344CB8AC3E}">
        <p14:creationId xmlns:p14="http://schemas.microsoft.com/office/powerpoint/2010/main" val="370681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/>
      <p:bldP spid="153604" grpId="0"/>
      <p:bldP spid="153605" grpId="0"/>
      <p:bldP spid="153606" grpId="0"/>
      <p:bldP spid="1536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257175" y="3048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The past participle used as an adjective</a:t>
            </a:r>
            <a:endParaRPr lang="en-US" sz="4000" i="1">
              <a:latin typeface="Times New Roman" pitchFamily="18" charset="0"/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153400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In both English and Spanish, the past participle may be used as an adjective to modify a noun.  The Spanish past participle used as an adjective agrees in number and gender with the noun it modifies.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914400" y="2667000"/>
            <a:ext cx="7696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Vimos las conferencias </a:t>
            </a:r>
            <a:r>
              <a:rPr lang="en-US" sz="3200" b="1">
                <a:latin typeface="Times New Roman" pitchFamily="18" charset="0"/>
              </a:rPr>
              <a:t>grabadas</a:t>
            </a:r>
            <a:r>
              <a:rPr lang="en-US" sz="3200">
                <a:latin typeface="Times New Roman" pitchFamily="18" charset="0"/>
              </a:rPr>
              <a:t> por nuestro supervisor.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1219200" y="3560763"/>
            <a:ext cx="7391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We saw the conferences recorded by our supervisor.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914400" y="4570413"/>
            <a:ext cx="7696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Hay muchos programas </a:t>
            </a:r>
            <a:r>
              <a:rPr lang="en-US" sz="3200" b="1">
                <a:latin typeface="Times New Roman" pitchFamily="18" charset="0"/>
              </a:rPr>
              <a:t>escritos</a:t>
            </a:r>
            <a:r>
              <a:rPr lang="en-US" sz="3200">
                <a:latin typeface="Times New Roman" pitchFamily="18" charset="0"/>
              </a:rPr>
              <a:t> en </a:t>
            </a:r>
            <a:r>
              <a:rPr lang="en-US" sz="3200" i="1">
                <a:latin typeface="Times New Roman" pitchFamily="18" charset="0"/>
              </a:rPr>
              <a:t>Visual Basic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1219200" y="5484813"/>
            <a:ext cx="7391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There are many programs written in Visual Basic.</a:t>
            </a:r>
          </a:p>
        </p:txBody>
      </p:sp>
    </p:spTree>
    <p:extLst>
      <p:ext uri="{BB962C8B-B14F-4D97-AF65-F5344CB8AC3E}">
        <p14:creationId xmlns:p14="http://schemas.microsoft.com/office/powerpoint/2010/main" val="713313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/>
      <p:bldP spid="143364" grpId="0"/>
      <p:bldP spid="143365" grpId="0"/>
      <p:bldP spid="143366" grpId="0"/>
      <p:bldP spid="14336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702</Words>
  <Application>Microsoft Office PowerPoint</Application>
  <PresentationFormat>On-screen Show (4:3)</PresentationFormat>
  <Paragraphs>102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Office Theme</vt:lpstr>
      <vt:lpstr>The Present Perfect Indicative (El presente perfecto de indicativo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Perfect Indicative (El presente perfecto de indicativo</dc:title>
  <dc:creator>Samantha</dc:creator>
  <cp:lastModifiedBy>Desiree Hayden-Parra</cp:lastModifiedBy>
  <cp:revision>1</cp:revision>
  <dcterms:created xsi:type="dcterms:W3CDTF">2011-04-03T00:19:33Z</dcterms:created>
  <dcterms:modified xsi:type="dcterms:W3CDTF">2015-07-12T12:46:50Z</dcterms:modified>
</cp:coreProperties>
</file>